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65" r:id="rId4"/>
    <p:sldId id="264" r:id="rId5"/>
    <p:sldId id="275" r:id="rId6"/>
    <p:sldId id="270" r:id="rId7"/>
    <p:sldId id="272" r:id="rId8"/>
    <p:sldId id="278" r:id="rId9"/>
    <p:sldId id="281"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41" autoAdjust="0"/>
    <p:restoredTop sz="94660"/>
  </p:normalViewPr>
  <p:slideViewPr>
    <p:cSldViewPr snapToGrid="0">
      <p:cViewPr varScale="1">
        <p:scale>
          <a:sx n="78" d="100"/>
          <a:sy n="78" d="100"/>
        </p:scale>
        <p:origin x="78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8E8F6-B224-40E3-8659-E77F3A6C7B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04FC6B63-7A32-4C04-BA4F-BA3E26A2522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92E4C416-6B3A-4449-A162-24ABC92F6793}"/>
              </a:ext>
            </a:extLst>
          </p:cNvPr>
          <p:cNvSpPr>
            <a:spLocks noGrp="1"/>
          </p:cNvSpPr>
          <p:nvPr>
            <p:ph type="dt" sz="half" idx="10"/>
          </p:nvPr>
        </p:nvSpPr>
        <p:spPr/>
        <p:txBody>
          <a:bodyPr/>
          <a:lstStyle/>
          <a:p>
            <a:fld id="{56C5C920-FBFC-4BEA-9CFC-C2CA1FE9151C}" type="datetimeFigureOut">
              <a:rPr lang="en-IN" smtClean="0"/>
              <a:t>20-02-2019</a:t>
            </a:fld>
            <a:endParaRPr lang="en-IN"/>
          </a:p>
        </p:txBody>
      </p:sp>
      <p:sp>
        <p:nvSpPr>
          <p:cNvPr id="5" name="Footer Placeholder 4">
            <a:extLst>
              <a:ext uri="{FF2B5EF4-FFF2-40B4-BE49-F238E27FC236}">
                <a16:creationId xmlns:a16="http://schemas.microsoft.com/office/drawing/2014/main" id="{DF1A3D48-1801-4385-ACB2-3D2CD3A305D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7428ED8-5596-4D2C-9123-6FAA04EC0FDF}"/>
              </a:ext>
            </a:extLst>
          </p:cNvPr>
          <p:cNvSpPr>
            <a:spLocks noGrp="1"/>
          </p:cNvSpPr>
          <p:nvPr>
            <p:ph type="sldNum" sz="quarter" idx="12"/>
          </p:nvPr>
        </p:nvSpPr>
        <p:spPr/>
        <p:txBody>
          <a:bodyPr/>
          <a:lstStyle/>
          <a:p>
            <a:fld id="{2C2E161F-47BA-4B9F-8EE6-11B2E0423737}" type="slidenum">
              <a:rPr lang="en-IN" smtClean="0"/>
              <a:t>‹#›</a:t>
            </a:fld>
            <a:endParaRPr lang="en-IN"/>
          </a:p>
        </p:txBody>
      </p:sp>
    </p:spTree>
    <p:extLst>
      <p:ext uri="{BB962C8B-B14F-4D97-AF65-F5344CB8AC3E}">
        <p14:creationId xmlns:p14="http://schemas.microsoft.com/office/powerpoint/2010/main" val="35321820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DA4EB-20ED-4F7C-ADE3-D6E8AAB7F8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EB7E5A0-53C3-4828-A6AD-289E3443765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5F8FFD2-961D-4345-8AEC-A13FE0AC0639}"/>
              </a:ext>
            </a:extLst>
          </p:cNvPr>
          <p:cNvSpPr>
            <a:spLocks noGrp="1"/>
          </p:cNvSpPr>
          <p:nvPr>
            <p:ph type="dt" sz="half" idx="10"/>
          </p:nvPr>
        </p:nvSpPr>
        <p:spPr/>
        <p:txBody>
          <a:bodyPr/>
          <a:lstStyle/>
          <a:p>
            <a:fld id="{56C5C920-FBFC-4BEA-9CFC-C2CA1FE9151C}" type="datetimeFigureOut">
              <a:rPr lang="en-IN" smtClean="0"/>
              <a:t>20-02-2019</a:t>
            </a:fld>
            <a:endParaRPr lang="en-IN"/>
          </a:p>
        </p:txBody>
      </p:sp>
      <p:sp>
        <p:nvSpPr>
          <p:cNvPr id="5" name="Footer Placeholder 4">
            <a:extLst>
              <a:ext uri="{FF2B5EF4-FFF2-40B4-BE49-F238E27FC236}">
                <a16:creationId xmlns:a16="http://schemas.microsoft.com/office/drawing/2014/main" id="{A8147124-397D-464D-8E64-398642DB4E4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2B28E43-153A-492D-AD9B-B0492A451718}"/>
              </a:ext>
            </a:extLst>
          </p:cNvPr>
          <p:cNvSpPr>
            <a:spLocks noGrp="1"/>
          </p:cNvSpPr>
          <p:nvPr>
            <p:ph type="sldNum" sz="quarter" idx="12"/>
          </p:nvPr>
        </p:nvSpPr>
        <p:spPr/>
        <p:txBody>
          <a:bodyPr/>
          <a:lstStyle/>
          <a:p>
            <a:fld id="{2C2E161F-47BA-4B9F-8EE6-11B2E0423737}" type="slidenum">
              <a:rPr lang="en-IN" smtClean="0"/>
              <a:t>‹#›</a:t>
            </a:fld>
            <a:endParaRPr lang="en-IN"/>
          </a:p>
        </p:txBody>
      </p:sp>
    </p:spTree>
    <p:extLst>
      <p:ext uri="{BB962C8B-B14F-4D97-AF65-F5344CB8AC3E}">
        <p14:creationId xmlns:p14="http://schemas.microsoft.com/office/powerpoint/2010/main" val="13500239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1EB76-E8EE-47BC-ADB1-7B26E37FDB6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EB27ED5E-13A5-4FCB-9866-9054BBA1CE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636E6CB-77CC-4EB4-AEAF-363409E53CF4}"/>
              </a:ext>
            </a:extLst>
          </p:cNvPr>
          <p:cNvSpPr>
            <a:spLocks noGrp="1"/>
          </p:cNvSpPr>
          <p:nvPr>
            <p:ph type="dt" sz="half" idx="10"/>
          </p:nvPr>
        </p:nvSpPr>
        <p:spPr/>
        <p:txBody>
          <a:bodyPr/>
          <a:lstStyle/>
          <a:p>
            <a:fld id="{56C5C920-FBFC-4BEA-9CFC-C2CA1FE9151C}" type="datetimeFigureOut">
              <a:rPr lang="en-IN" smtClean="0"/>
              <a:t>20-02-2019</a:t>
            </a:fld>
            <a:endParaRPr lang="en-IN"/>
          </a:p>
        </p:txBody>
      </p:sp>
      <p:sp>
        <p:nvSpPr>
          <p:cNvPr id="5" name="Footer Placeholder 4">
            <a:extLst>
              <a:ext uri="{FF2B5EF4-FFF2-40B4-BE49-F238E27FC236}">
                <a16:creationId xmlns:a16="http://schemas.microsoft.com/office/drawing/2014/main" id="{A2825A93-BBAD-4C44-9652-E1551598BB3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0A4F48A-3EB6-4669-B928-B69548AC2AE8}"/>
              </a:ext>
            </a:extLst>
          </p:cNvPr>
          <p:cNvSpPr>
            <a:spLocks noGrp="1"/>
          </p:cNvSpPr>
          <p:nvPr>
            <p:ph type="sldNum" sz="quarter" idx="12"/>
          </p:nvPr>
        </p:nvSpPr>
        <p:spPr/>
        <p:txBody>
          <a:bodyPr/>
          <a:lstStyle/>
          <a:p>
            <a:fld id="{2C2E161F-47BA-4B9F-8EE6-11B2E0423737}" type="slidenum">
              <a:rPr lang="en-IN" smtClean="0"/>
              <a:t>‹#›</a:t>
            </a:fld>
            <a:endParaRPr lang="en-IN"/>
          </a:p>
        </p:txBody>
      </p:sp>
    </p:spTree>
    <p:extLst>
      <p:ext uri="{BB962C8B-B14F-4D97-AF65-F5344CB8AC3E}">
        <p14:creationId xmlns:p14="http://schemas.microsoft.com/office/powerpoint/2010/main" val="4238671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C1922-608A-4592-A785-37D99965E84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64665EF-AFCD-466F-BFC3-6C19DDBD572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1959C477-B920-48AB-BA3B-72313671BE3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A8ABDDBD-8559-4A23-8336-0C9B56246B41}"/>
              </a:ext>
            </a:extLst>
          </p:cNvPr>
          <p:cNvSpPr>
            <a:spLocks noGrp="1"/>
          </p:cNvSpPr>
          <p:nvPr>
            <p:ph type="dt" sz="half" idx="10"/>
          </p:nvPr>
        </p:nvSpPr>
        <p:spPr/>
        <p:txBody>
          <a:bodyPr/>
          <a:lstStyle/>
          <a:p>
            <a:fld id="{56C5C920-FBFC-4BEA-9CFC-C2CA1FE9151C}" type="datetimeFigureOut">
              <a:rPr lang="en-IN" smtClean="0"/>
              <a:t>20-02-2019</a:t>
            </a:fld>
            <a:endParaRPr lang="en-IN"/>
          </a:p>
        </p:txBody>
      </p:sp>
      <p:sp>
        <p:nvSpPr>
          <p:cNvPr id="6" name="Footer Placeholder 5">
            <a:extLst>
              <a:ext uri="{FF2B5EF4-FFF2-40B4-BE49-F238E27FC236}">
                <a16:creationId xmlns:a16="http://schemas.microsoft.com/office/drawing/2014/main" id="{461FAFDB-445C-4F26-8B1F-5EB743951C2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AA3E79C-8847-46F8-846B-2987EF775167}"/>
              </a:ext>
            </a:extLst>
          </p:cNvPr>
          <p:cNvSpPr>
            <a:spLocks noGrp="1"/>
          </p:cNvSpPr>
          <p:nvPr>
            <p:ph type="sldNum" sz="quarter" idx="12"/>
          </p:nvPr>
        </p:nvSpPr>
        <p:spPr/>
        <p:txBody>
          <a:bodyPr/>
          <a:lstStyle/>
          <a:p>
            <a:fld id="{2C2E161F-47BA-4B9F-8EE6-11B2E0423737}" type="slidenum">
              <a:rPr lang="en-IN" smtClean="0"/>
              <a:t>‹#›</a:t>
            </a:fld>
            <a:endParaRPr lang="en-IN"/>
          </a:p>
        </p:txBody>
      </p:sp>
    </p:spTree>
    <p:extLst>
      <p:ext uri="{BB962C8B-B14F-4D97-AF65-F5344CB8AC3E}">
        <p14:creationId xmlns:p14="http://schemas.microsoft.com/office/powerpoint/2010/main" val="12270137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0EBF0-AF2F-48A9-91DE-AEE1CF2AC0C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F6B79C5-332F-4AE9-8665-E7475CBEDB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75261A4-E61D-4C1D-9177-D7F51E9CAEF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9C2BBE44-4001-47C8-B49D-01136CFAED8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94FFAB2-713B-46BD-8AF3-370B5387A94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CF8C8366-6CBB-44CB-9AFA-1B5B0F0D13CB}"/>
              </a:ext>
            </a:extLst>
          </p:cNvPr>
          <p:cNvSpPr>
            <a:spLocks noGrp="1"/>
          </p:cNvSpPr>
          <p:nvPr>
            <p:ph type="dt" sz="half" idx="10"/>
          </p:nvPr>
        </p:nvSpPr>
        <p:spPr/>
        <p:txBody>
          <a:bodyPr/>
          <a:lstStyle/>
          <a:p>
            <a:fld id="{56C5C920-FBFC-4BEA-9CFC-C2CA1FE9151C}" type="datetimeFigureOut">
              <a:rPr lang="en-IN" smtClean="0"/>
              <a:t>20-02-2019</a:t>
            </a:fld>
            <a:endParaRPr lang="en-IN"/>
          </a:p>
        </p:txBody>
      </p:sp>
      <p:sp>
        <p:nvSpPr>
          <p:cNvPr id="8" name="Footer Placeholder 7">
            <a:extLst>
              <a:ext uri="{FF2B5EF4-FFF2-40B4-BE49-F238E27FC236}">
                <a16:creationId xmlns:a16="http://schemas.microsoft.com/office/drawing/2014/main" id="{7768B94F-8B63-4E2C-8EDD-ED03965F3BE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6A6ACA88-7E7A-488C-882B-72DD49D20EEC}"/>
              </a:ext>
            </a:extLst>
          </p:cNvPr>
          <p:cNvSpPr>
            <a:spLocks noGrp="1"/>
          </p:cNvSpPr>
          <p:nvPr>
            <p:ph type="sldNum" sz="quarter" idx="12"/>
          </p:nvPr>
        </p:nvSpPr>
        <p:spPr/>
        <p:txBody>
          <a:bodyPr/>
          <a:lstStyle/>
          <a:p>
            <a:fld id="{2C2E161F-47BA-4B9F-8EE6-11B2E0423737}" type="slidenum">
              <a:rPr lang="en-IN" smtClean="0"/>
              <a:t>‹#›</a:t>
            </a:fld>
            <a:endParaRPr lang="en-IN"/>
          </a:p>
        </p:txBody>
      </p:sp>
    </p:spTree>
    <p:extLst>
      <p:ext uri="{BB962C8B-B14F-4D97-AF65-F5344CB8AC3E}">
        <p14:creationId xmlns:p14="http://schemas.microsoft.com/office/powerpoint/2010/main" val="1799410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516E0-30F1-4189-9259-7B8CAF0DCA25}"/>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69B8DE6D-6A1B-4A1D-9B3E-8753CB7382B6}"/>
              </a:ext>
            </a:extLst>
          </p:cNvPr>
          <p:cNvSpPr>
            <a:spLocks noGrp="1"/>
          </p:cNvSpPr>
          <p:nvPr>
            <p:ph type="dt" sz="half" idx="10"/>
          </p:nvPr>
        </p:nvSpPr>
        <p:spPr/>
        <p:txBody>
          <a:bodyPr/>
          <a:lstStyle/>
          <a:p>
            <a:fld id="{56C5C920-FBFC-4BEA-9CFC-C2CA1FE9151C}" type="datetimeFigureOut">
              <a:rPr lang="en-IN" smtClean="0"/>
              <a:t>20-02-2019</a:t>
            </a:fld>
            <a:endParaRPr lang="en-IN"/>
          </a:p>
        </p:txBody>
      </p:sp>
      <p:sp>
        <p:nvSpPr>
          <p:cNvPr id="4" name="Footer Placeholder 3">
            <a:extLst>
              <a:ext uri="{FF2B5EF4-FFF2-40B4-BE49-F238E27FC236}">
                <a16:creationId xmlns:a16="http://schemas.microsoft.com/office/drawing/2014/main" id="{A149A8F9-A21E-4B40-8EBA-B8896494CF11}"/>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B692E2DD-9442-4088-9744-00660D186915}"/>
              </a:ext>
            </a:extLst>
          </p:cNvPr>
          <p:cNvSpPr>
            <a:spLocks noGrp="1"/>
          </p:cNvSpPr>
          <p:nvPr>
            <p:ph type="sldNum" sz="quarter" idx="12"/>
          </p:nvPr>
        </p:nvSpPr>
        <p:spPr/>
        <p:txBody>
          <a:bodyPr/>
          <a:lstStyle/>
          <a:p>
            <a:fld id="{2C2E161F-47BA-4B9F-8EE6-11B2E0423737}" type="slidenum">
              <a:rPr lang="en-IN" smtClean="0"/>
              <a:t>‹#›</a:t>
            </a:fld>
            <a:endParaRPr lang="en-IN"/>
          </a:p>
        </p:txBody>
      </p:sp>
    </p:spTree>
    <p:extLst>
      <p:ext uri="{BB962C8B-B14F-4D97-AF65-F5344CB8AC3E}">
        <p14:creationId xmlns:p14="http://schemas.microsoft.com/office/powerpoint/2010/main" val="33640991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F19BD6-1AAD-46D9-B50F-661F01B92A24}"/>
              </a:ext>
            </a:extLst>
          </p:cNvPr>
          <p:cNvSpPr>
            <a:spLocks noGrp="1"/>
          </p:cNvSpPr>
          <p:nvPr>
            <p:ph type="dt" sz="half" idx="10"/>
          </p:nvPr>
        </p:nvSpPr>
        <p:spPr/>
        <p:txBody>
          <a:bodyPr/>
          <a:lstStyle/>
          <a:p>
            <a:fld id="{56C5C920-FBFC-4BEA-9CFC-C2CA1FE9151C}" type="datetimeFigureOut">
              <a:rPr lang="en-IN" smtClean="0"/>
              <a:t>20-02-2019</a:t>
            </a:fld>
            <a:endParaRPr lang="en-IN"/>
          </a:p>
        </p:txBody>
      </p:sp>
      <p:sp>
        <p:nvSpPr>
          <p:cNvPr id="3" name="Footer Placeholder 2">
            <a:extLst>
              <a:ext uri="{FF2B5EF4-FFF2-40B4-BE49-F238E27FC236}">
                <a16:creationId xmlns:a16="http://schemas.microsoft.com/office/drawing/2014/main" id="{15EAFFBB-C45B-464D-A2F0-46B01BDC5C19}"/>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02D03C56-212D-4603-844D-7E5F301359D8}"/>
              </a:ext>
            </a:extLst>
          </p:cNvPr>
          <p:cNvSpPr>
            <a:spLocks noGrp="1"/>
          </p:cNvSpPr>
          <p:nvPr>
            <p:ph type="sldNum" sz="quarter" idx="12"/>
          </p:nvPr>
        </p:nvSpPr>
        <p:spPr/>
        <p:txBody>
          <a:bodyPr/>
          <a:lstStyle/>
          <a:p>
            <a:fld id="{2C2E161F-47BA-4B9F-8EE6-11B2E0423737}" type="slidenum">
              <a:rPr lang="en-IN" smtClean="0"/>
              <a:t>‹#›</a:t>
            </a:fld>
            <a:endParaRPr lang="en-IN"/>
          </a:p>
        </p:txBody>
      </p:sp>
    </p:spTree>
    <p:extLst>
      <p:ext uri="{BB962C8B-B14F-4D97-AF65-F5344CB8AC3E}">
        <p14:creationId xmlns:p14="http://schemas.microsoft.com/office/powerpoint/2010/main" val="1038886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06D34-F4EA-42A6-9F1C-861B9C1C35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081B5D07-3598-4F2D-9A3C-E72EB32FAE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2A32E173-EACB-4B8D-A398-EACAAB7B1A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1BAC05F-ADC2-415B-B04B-D8614B45C674}"/>
              </a:ext>
            </a:extLst>
          </p:cNvPr>
          <p:cNvSpPr>
            <a:spLocks noGrp="1"/>
          </p:cNvSpPr>
          <p:nvPr>
            <p:ph type="dt" sz="half" idx="10"/>
          </p:nvPr>
        </p:nvSpPr>
        <p:spPr/>
        <p:txBody>
          <a:bodyPr/>
          <a:lstStyle/>
          <a:p>
            <a:fld id="{56C5C920-FBFC-4BEA-9CFC-C2CA1FE9151C}" type="datetimeFigureOut">
              <a:rPr lang="en-IN" smtClean="0"/>
              <a:t>20-02-2019</a:t>
            </a:fld>
            <a:endParaRPr lang="en-IN"/>
          </a:p>
        </p:txBody>
      </p:sp>
      <p:sp>
        <p:nvSpPr>
          <p:cNvPr id="6" name="Footer Placeholder 5">
            <a:extLst>
              <a:ext uri="{FF2B5EF4-FFF2-40B4-BE49-F238E27FC236}">
                <a16:creationId xmlns:a16="http://schemas.microsoft.com/office/drawing/2014/main" id="{C12DE258-5C99-4780-9E86-DA43B2B9936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96B7EA1-10BD-4EF4-9DF7-AF2C82A11B7B}"/>
              </a:ext>
            </a:extLst>
          </p:cNvPr>
          <p:cNvSpPr>
            <a:spLocks noGrp="1"/>
          </p:cNvSpPr>
          <p:nvPr>
            <p:ph type="sldNum" sz="quarter" idx="12"/>
          </p:nvPr>
        </p:nvSpPr>
        <p:spPr/>
        <p:txBody>
          <a:bodyPr/>
          <a:lstStyle/>
          <a:p>
            <a:fld id="{2C2E161F-47BA-4B9F-8EE6-11B2E0423737}" type="slidenum">
              <a:rPr lang="en-IN" smtClean="0"/>
              <a:t>‹#›</a:t>
            </a:fld>
            <a:endParaRPr lang="en-IN"/>
          </a:p>
        </p:txBody>
      </p:sp>
    </p:spTree>
    <p:extLst>
      <p:ext uri="{BB962C8B-B14F-4D97-AF65-F5344CB8AC3E}">
        <p14:creationId xmlns:p14="http://schemas.microsoft.com/office/powerpoint/2010/main" val="173926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63224-61F5-45C4-887D-ABC6D11D8A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862439C4-2882-4C6E-B812-1F87877E66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679855CB-C3F4-4CAD-B5EF-BCCCEDE543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5AC7026-3BCE-429B-9059-B70B0F00A781}"/>
              </a:ext>
            </a:extLst>
          </p:cNvPr>
          <p:cNvSpPr>
            <a:spLocks noGrp="1"/>
          </p:cNvSpPr>
          <p:nvPr>
            <p:ph type="dt" sz="half" idx="10"/>
          </p:nvPr>
        </p:nvSpPr>
        <p:spPr/>
        <p:txBody>
          <a:bodyPr/>
          <a:lstStyle/>
          <a:p>
            <a:fld id="{56C5C920-FBFC-4BEA-9CFC-C2CA1FE9151C}" type="datetimeFigureOut">
              <a:rPr lang="en-IN" smtClean="0"/>
              <a:t>20-02-2019</a:t>
            </a:fld>
            <a:endParaRPr lang="en-IN"/>
          </a:p>
        </p:txBody>
      </p:sp>
      <p:sp>
        <p:nvSpPr>
          <p:cNvPr id="6" name="Footer Placeholder 5">
            <a:extLst>
              <a:ext uri="{FF2B5EF4-FFF2-40B4-BE49-F238E27FC236}">
                <a16:creationId xmlns:a16="http://schemas.microsoft.com/office/drawing/2014/main" id="{87ADA13D-3A16-4502-A46A-0B60D1EC8AC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1BB4BE7-0512-45D8-8AFF-8E6D7A4BEE95}"/>
              </a:ext>
            </a:extLst>
          </p:cNvPr>
          <p:cNvSpPr>
            <a:spLocks noGrp="1"/>
          </p:cNvSpPr>
          <p:nvPr>
            <p:ph type="sldNum" sz="quarter" idx="12"/>
          </p:nvPr>
        </p:nvSpPr>
        <p:spPr/>
        <p:txBody>
          <a:bodyPr/>
          <a:lstStyle/>
          <a:p>
            <a:fld id="{2C2E161F-47BA-4B9F-8EE6-11B2E0423737}" type="slidenum">
              <a:rPr lang="en-IN" smtClean="0"/>
              <a:t>‹#›</a:t>
            </a:fld>
            <a:endParaRPr lang="en-IN"/>
          </a:p>
        </p:txBody>
      </p:sp>
    </p:spTree>
    <p:extLst>
      <p:ext uri="{BB962C8B-B14F-4D97-AF65-F5344CB8AC3E}">
        <p14:creationId xmlns:p14="http://schemas.microsoft.com/office/powerpoint/2010/main" val="3268067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7E653-B3E9-4D1E-9C90-811561707D6F}"/>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6656515-4C68-49DD-A74E-F040E5EE46D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775740C-B857-440C-BA82-34D41B94340F}"/>
              </a:ext>
            </a:extLst>
          </p:cNvPr>
          <p:cNvSpPr>
            <a:spLocks noGrp="1"/>
          </p:cNvSpPr>
          <p:nvPr>
            <p:ph type="dt" sz="half" idx="10"/>
          </p:nvPr>
        </p:nvSpPr>
        <p:spPr/>
        <p:txBody>
          <a:bodyPr/>
          <a:lstStyle/>
          <a:p>
            <a:fld id="{56C5C920-FBFC-4BEA-9CFC-C2CA1FE9151C}" type="datetimeFigureOut">
              <a:rPr lang="en-IN" smtClean="0"/>
              <a:t>20-02-2019</a:t>
            </a:fld>
            <a:endParaRPr lang="en-IN"/>
          </a:p>
        </p:txBody>
      </p:sp>
      <p:sp>
        <p:nvSpPr>
          <p:cNvPr id="5" name="Footer Placeholder 4">
            <a:extLst>
              <a:ext uri="{FF2B5EF4-FFF2-40B4-BE49-F238E27FC236}">
                <a16:creationId xmlns:a16="http://schemas.microsoft.com/office/drawing/2014/main" id="{EA9D886C-8E58-4C0F-90F3-95C4C6D23D1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7F71D00-DE9E-4BEA-B133-101092A4CA40}"/>
              </a:ext>
            </a:extLst>
          </p:cNvPr>
          <p:cNvSpPr>
            <a:spLocks noGrp="1"/>
          </p:cNvSpPr>
          <p:nvPr>
            <p:ph type="sldNum" sz="quarter" idx="12"/>
          </p:nvPr>
        </p:nvSpPr>
        <p:spPr/>
        <p:txBody>
          <a:bodyPr/>
          <a:lstStyle/>
          <a:p>
            <a:fld id="{2C2E161F-47BA-4B9F-8EE6-11B2E0423737}" type="slidenum">
              <a:rPr lang="en-IN" smtClean="0"/>
              <a:t>‹#›</a:t>
            </a:fld>
            <a:endParaRPr lang="en-IN"/>
          </a:p>
        </p:txBody>
      </p:sp>
    </p:spTree>
    <p:extLst>
      <p:ext uri="{BB962C8B-B14F-4D97-AF65-F5344CB8AC3E}">
        <p14:creationId xmlns:p14="http://schemas.microsoft.com/office/powerpoint/2010/main" val="3422643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BF52C72-4561-4ABC-A3B2-003A80FA92F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8475683-7658-46AD-ADF1-5E0B34BF017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62E6814-4C1A-4FE5-B8BF-4479ADAB06D5}"/>
              </a:ext>
            </a:extLst>
          </p:cNvPr>
          <p:cNvSpPr>
            <a:spLocks noGrp="1"/>
          </p:cNvSpPr>
          <p:nvPr>
            <p:ph type="dt" sz="half" idx="10"/>
          </p:nvPr>
        </p:nvSpPr>
        <p:spPr/>
        <p:txBody>
          <a:bodyPr/>
          <a:lstStyle/>
          <a:p>
            <a:fld id="{56C5C920-FBFC-4BEA-9CFC-C2CA1FE9151C}" type="datetimeFigureOut">
              <a:rPr lang="en-IN" smtClean="0"/>
              <a:t>20-02-2019</a:t>
            </a:fld>
            <a:endParaRPr lang="en-IN"/>
          </a:p>
        </p:txBody>
      </p:sp>
      <p:sp>
        <p:nvSpPr>
          <p:cNvPr id="5" name="Footer Placeholder 4">
            <a:extLst>
              <a:ext uri="{FF2B5EF4-FFF2-40B4-BE49-F238E27FC236}">
                <a16:creationId xmlns:a16="http://schemas.microsoft.com/office/drawing/2014/main" id="{83589288-040F-42DE-BE07-B78D7C31F7E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EA5FF46-CF1B-4468-9FE9-55C5C8242530}"/>
              </a:ext>
            </a:extLst>
          </p:cNvPr>
          <p:cNvSpPr>
            <a:spLocks noGrp="1"/>
          </p:cNvSpPr>
          <p:nvPr>
            <p:ph type="sldNum" sz="quarter" idx="12"/>
          </p:nvPr>
        </p:nvSpPr>
        <p:spPr/>
        <p:txBody>
          <a:bodyPr/>
          <a:lstStyle/>
          <a:p>
            <a:fld id="{2C2E161F-47BA-4B9F-8EE6-11B2E0423737}" type="slidenum">
              <a:rPr lang="en-IN" smtClean="0"/>
              <a:t>‹#›</a:t>
            </a:fld>
            <a:endParaRPr lang="en-IN"/>
          </a:p>
        </p:txBody>
      </p:sp>
    </p:spTree>
    <p:extLst>
      <p:ext uri="{BB962C8B-B14F-4D97-AF65-F5344CB8AC3E}">
        <p14:creationId xmlns:p14="http://schemas.microsoft.com/office/powerpoint/2010/main" val="16374230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A41476-D020-4D63-A829-D83BE21463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75E2295-7058-4D4F-8334-C8B9983E2E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3F9DBD9-1B84-47A7-A07A-D722E1F9F15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C5C920-FBFC-4BEA-9CFC-C2CA1FE9151C}" type="datetimeFigureOut">
              <a:rPr lang="en-IN" smtClean="0"/>
              <a:t>20-02-2019</a:t>
            </a:fld>
            <a:endParaRPr lang="en-IN"/>
          </a:p>
        </p:txBody>
      </p:sp>
      <p:sp>
        <p:nvSpPr>
          <p:cNvPr id="5" name="Footer Placeholder 4">
            <a:extLst>
              <a:ext uri="{FF2B5EF4-FFF2-40B4-BE49-F238E27FC236}">
                <a16:creationId xmlns:a16="http://schemas.microsoft.com/office/drawing/2014/main" id="{CFF848DA-350B-4886-BD23-7D5F106881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4E284E1B-5C65-4C26-9621-7E643A4811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2E161F-47BA-4B9F-8EE6-11B2E0423737}" type="slidenum">
              <a:rPr lang="en-IN" smtClean="0"/>
              <a:t>‹#›</a:t>
            </a:fld>
            <a:endParaRPr lang="en-IN"/>
          </a:p>
        </p:txBody>
      </p:sp>
    </p:spTree>
    <p:extLst>
      <p:ext uri="{BB962C8B-B14F-4D97-AF65-F5344CB8AC3E}">
        <p14:creationId xmlns:p14="http://schemas.microsoft.com/office/powerpoint/2010/main" val="32228590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AA375E7-A6C6-494B-BAFC-627C0BC0A4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201" y="260555"/>
            <a:ext cx="11559598" cy="6336890"/>
          </a:xfrm>
          <a:prstGeom prst="rect">
            <a:avLst/>
          </a:prstGeom>
        </p:spPr>
      </p:pic>
    </p:spTree>
    <p:extLst>
      <p:ext uri="{BB962C8B-B14F-4D97-AF65-F5344CB8AC3E}">
        <p14:creationId xmlns:p14="http://schemas.microsoft.com/office/powerpoint/2010/main" val="3898124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9E0BD-031E-4CA5-93D7-6F7D91DFF518}"/>
              </a:ext>
            </a:extLst>
          </p:cNvPr>
          <p:cNvSpPr>
            <a:spLocks noGrp="1"/>
          </p:cNvSpPr>
          <p:nvPr>
            <p:ph type="ctrTitle"/>
          </p:nvPr>
        </p:nvSpPr>
        <p:spPr>
          <a:xfrm>
            <a:off x="88491" y="276788"/>
            <a:ext cx="6105832" cy="2387600"/>
          </a:xfrm>
        </p:spPr>
        <p:txBody>
          <a:bodyPr>
            <a:normAutofit fontScale="90000"/>
          </a:bodyPr>
          <a:lstStyle/>
          <a:p>
            <a:r>
              <a:rPr lang="en-US" altLang="en-US" b="1" dirty="0">
                <a:cs typeface="Arial" panose="020B0604020202020204" pitchFamily="34" charset="0"/>
              </a:rPr>
              <a:t>The Composition of the Planet’s Water</a:t>
            </a:r>
            <a:br>
              <a:rPr lang="en-US" altLang="en-US" dirty="0">
                <a:cs typeface="Arial" panose="020B0604020202020204" pitchFamily="34" charset="0"/>
              </a:rPr>
            </a:br>
            <a:endParaRPr lang="en-IN" dirty="0"/>
          </a:p>
        </p:txBody>
      </p:sp>
      <p:pic>
        <p:nvPicPr>
          <p:cNvPr id="4" name="Picture 2">
            <a:extLst>
              <a:ext uri="{FF2B5EF4-FFF2-40B4-BE49-F238E27FC236}">
                <a16:creationId xmlns:a16="http://schemas.microsoft.com/office/drawing/2014/main" id="{6F4030E3-E1CE-4627-BAB5-E553616AD8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270" y="2248896"/>
            <a:ext cx="7545878" cy="4332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a:extLst>
              <a:ext uri="{FF2B5EF4-FFF2-40B4-BE49-F238E27FC236}">
                <a16:creationId xmlns:a16="http://schemas.microsoft.com/office/drawing/2014/main" id="{9E826DA6-CF00-436F-BCFE-A831EE41AE35}"/>
              </a:ext>
            </a:extLst>
          </p:cNvPr>
          <p:cNvSpPr/>
          <p:nvPr/>
        </p:nvSpPr>
        <p:spPr>
          <a:xfrm>
            <a:off x="7059562" y="1872564"/>
            <a:ext cx="4660490" cy="2308324"/>
          </a:xfrm>
          <a:prstGeom prst="rect">
            <a:avLst/>
          </a:prstGeom>
        </p:spPr>
        <p:txBody>
          <a:bodyPr wrap="square">
            <a:spAutoFit/>
          </a:bodyPr>
          <a:lstStyle/>
          <a:p>
            <a:r>
              <a:rPr lang="en-US" dirty="0"/>
              <a:t>Water connects every aspect of life. Access to safe water and sanitation can quickly turn problems into potential – empowering people with time for school and work, and contributing to improved health for women, children, and families around the world. </a:t>
            </a:r>
          </a:p>
          <a:p>
            <a:r>
              <a:rPr lang="en-US" dirty="0"/>
              <a:t>Today, 1 in 9 people lack access to safe water and 1 in 3 people lack access to a toilet. </a:t>
            </a:r>
          </a:p>
        </p:txBody>
      </p:sp>
      <p:sp>
        <p:nvSpPr>
          <p:cNvPr id="6" name="Rectangle 5">
            <a:extLst>
              <a:ext uri="{FF2B5EF4-FFF2-40B4-BE49-F238E27FC236}">
                <a16:creationId xmlns:a16="http://schemas.microsoft.com/office/drawing/2014/main" id="{52FFDC3E-9142-4BDF-8363-9B3DD3AC9063}"/>
              </a:ext>
            </a:extLst>
          </p:cNvPr>
          <p:cNvSpPr/>
          <p:nvPr/>
        </p:nvSpPr>
        <p:spPr>
          <a:xfrm>
            <a:off x="7059562" y="1503232"/>
            <a:ext cx="2061718" cy="369332"/>
          </a:xfrm>
          <a:prstGeom prst="rect">
            <a:avLst/>
          </a:prstGeom>
        </p:spPr>
        <p:txBody>
          <a:bodyPr wrap="none">
            <a:spAutoFit/>
          </a:bodyPr>
          <a:lstStyle/>
          <a:p>
            <a:r>
              <a:rPr lang="en-IN" b="1" i="1" u="sng" dirty="0"/>
              <a:t>The power of water</a:t>
            </a:r>
          </a:p>
        </p:txBody>
      </p:sp>
    </p:spTree>
    <p:extLst>
      <p:ext uri="{BB962C8B-B14F-4D97-AF65-F5344CB8AC3E}">
        <p14:creationId xmlns:p14="http://schemas.microsoft.com/office/powerpoint/2010/main" val="30538098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59F6B49-7473-4E8F-A076-C3DF8287EF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069374" cy="6858000"/>
          </a:xfrm>
          <a:prstGeom prst="rect">
            <a:avLst/>
          </a:prstGeom>
        </p:spPr>
      </p:pic>
      <p:sp>
        <p:nvSpPr>
          <p:cNvPr id="8" name="Title 7">
            <a:extLst>
              <a:ext uri="{FF2B5EF4-FFF2-40B4-BE49-F238E27FC236}">
                <a16:creationId xmlns:a16="http://schemas.microsoft.com/office/drawing/2014/main" id="{011BF43C-23E3-4938-BF3C-A7F84B3B3366}"/>
              </a:ext>
            </a:extLst>
          </p:cNvPr>
          <p:cNvSpPr>
            <a:spLocks noGrp="1"/>
          </p:cNvSpPr>
          <p:nvPr>
            <p:ph type="title"/>
          </p:nvPr>
        </p:nvSpPr>
        <p:spPr>
          <a:xfrm>
            <a:off x="149942" y="129151"/>
            <a:ext cx="10515600" cy="1325563"/>
          </a:xfrm>
        </p:spPr>
        <p:txBody>
          <a:bodyPr>
            <a:normAutofit/>
          </a:bodyPr>
          <a:lstStyle/>
          <a:p>
            <a:r>
              <a:rPr lang="en-IN" sz="6600" b="1" i="1" dirty="0">
                <a:latin typeface="Arial Black" panose="020B0A04020102020204" pitchFamily="34" charset="0"/>
              </a:rPr>
              <a:t>WATER SCARCITY</a:t>
            </a:r>
          </a:p>
        </p:txBody>
      </p:sp>
      <p:sp>
        <p:nvSpPr>
          <p:cNvPr id="11" name="Rectangle 10">
            <a:extLst>
              <a:ext uri="{FF2B5EF4-FFF2-40B4-BE49-F238E27FC236}">
                <a16:creationId xmlns:a16="http://schemas.microsoft.com/office/drawing/2014/main" id="{37B4459C-E2E5-477F-823D-B25BE6BF9527}"/>
              </a:ext>
            </a:extLst>
          </p:cNvPr>
          <p:cNvSpPr/>
          <p:nvPr/>
        </p:nvSpPr>
        <p:spPr>
          <a:xfrm>
            <a:off x="9069375" y="129151"/>
            <a:ext cx="3053800" cy="1692771"/>
          </a:xfrm>
          <a:prstGeom prst="rect">
            <a:avLst/>
          </a:prstGeom>
        </p:spPr>
        <p:txBody>
          <a:bodyPr wrap="square">
            <a:spAutoFit/>
          </a:bodyPr>
          <a:lstStyle/>
          <a:p>
            <a:r>
              <a:rPr lang="en-US" sz="2000" dirty="0">
                <a:latin typeface="Bahnschrift SemiBold SemiConden" panose="020B0502040204020203" pitchFamily="34" charset="0"/>
              </a:rPr>
              <a:t>WHAT IS IT ?</a:t>
            </a:r>
          </a:p>
          <a:p>
            <a:r>
              <a:rPr lang="en-US" sz="1400" dirty="0"/>
              <a:t>Water scarcity is the lack of fresh water resources to meet water demand. It affects every continent and was listed in 2015 by the World Economic Forum as the largest global risk in terms of potential impact over the next decade</a:t>
            </a:r>
          </a:p>
        </p:txBody>
      </p:sp>
      <p:sp>
        <p:nvSpPr>
          <p:cNvPr id="12" name="Rectangle 11">
            <a:extLst>
              <a:ext uri="{FF2B5EF4-FFF2-40B4-BE49-F238E27FC236}">
                <a16:creationId xmlns:a16="http://schemas.microsoft.com/office/drawing/2014/main" id="{D1B9117C-4292-4FB4-B88C-08526C2F5B54}"/>
              </a:ext>
            </a:extLst>
          </p:cNvPr>
          <p:cNvSpPr/>
          <p:nvPr/>
        </p:nvSpPr>
        <p:spPr>
          <a:xfrm>
            <a:off x="9113620" y="1939304"/>
            <a:ext cx="2965310" cy="4493538"/>
          </a:xfrm>
          <a:prstGeom prst="rect">
            <a:avLst/>
          </a:prstGeom>
        </p:spPr>
        <p:txBody>
          <a:bodyPr wrap="square">
            <a:spAutoFit/>
          </a:bodyPr>
          <a:lstStyle/>
          <a:p>
            <a:r>
              <a:rPr lang="en-US" sz="2000" dirty="0">
                <a:latin typeface="Bahnschrift Condensed" panose="020B0502040204020203" pitchFamily="34" charset="0"/>
              </a:rPr>
              <a:t>FACTS ABOUT WATER CRISIS</a:t>
            </a:r>
          </a:p>
          <a:p>
            <a:r>
              <a:rPr lang="en-US" sz="1400" b="1" dirty="0"/>
              <a:t>1) </a:t>
            </a:r>
            <a:r>
              <a:rPr lang="en-US" sz="1400" dirty="0"/>
              <a:t>844 million people lack basic     drinking water access, more than 1 of every 10 people on the planet.</a:t>
            </a:r>
          </a:p>
          <a:p>
            <a:r>
              <a:rPr lang="en-US" sz="1400" b="1" dirty="0"/>
              <a:t>2) </a:t>
            </a:r>
            <a:r>
              <a:rPr lang="en-US" sz="1400" dirty="0"/>
              <a:t>Women and girls spend an estimated 200 million hours hauling water every day.</a:t>
            </a:r>
          </a:p>
          <a:p>
            <a:r>
              <a:rPr lang="en-US" sz="1400" b="1" dirty="0"/>
              <a:t>3) </a:t>
            </a:r>
            <a:r>
              <a:rPr lang="en-US" sz="1400" dirty="0"/>
              <a:t>The average woman in rural Africa walks 6 kilometers every day to haul 40 pounds of water.</a:t>
            </a:r>
          </a:p>
          <a:p>
            <a:r>
              <a:rPr lang="en-US" sz="1400" b="1" dirty="0"/>
              <a:t>4) </a:t>
            </a:r>
            <a:r>
              <a:rPr lang="en-US" sz="1400" dirty="0"/>
              <a:t>Every day, more than 800 children under age 5 die from diarrhea attributed to poor water and sanitation.</a:t>
            </a:r>
          </a:p>
          <a:p>
            <a:r>
              <a:rPr lang="en-US" sz="1400" b="1" dirty="0"/>
              <a:t>6) </a:t>
            </a:r>
            <a:r>
              <a:rPr lang="en-US" sz="1400" dirty="0"/>
              <a:t>2.3 billion people live without access to basic sanitation.</a:t>
            </a:r>
          </a:p>
          <a:p>
            <a:r>
              <a:rPr lang="en-US" sz="1400" b="1" dirty="0"/>
              <a:t>7) </a:t>
            </a:r>
            <a:r>
              <a:rPr lang="en-US" sz="1400" dirty="0"/>
              <a:t>1 billion people practice open defecation.</a:t>
            </a:r>
          </a:p>
          <a:p>
            <a:r>
              <a:rPr lang="en-US" sz="1400" dirty="0"/>
              <a:t>90 percent of all natural disasters are water-related.</a:t>
            </a:r>
          </a:p>
        </p:txBody>
      </p:sp>
    </p:spTree>
    <p:extLst>
      <p:ext uri="{BB962C8B-B14F-4D97-AF65-F5344CB8AC3E}">
        <p14:creationId xmlns:p14="http://schemas.microsoft.com/office/powerpoint/2010/main" val="478912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ECA5B-59B5-468B-ACD6-5804A35EB767}"/>
              </a:ext>
            </a:extLst>
          </p:cNvPr>
          <p:cNvSpPr>
            <a:spLocks noGrp="1"/>
          </p:cNvSpPr>
          <p:nvPr>
            <p:ph type="title"/>
          </p:nvPr>
        </p:nvSpPr>
        <p:spPr>
          <a:xfrm>
            <a:off x="513736" y="18255"/>
            <a:ext cx="4068096" cy="1325563"/>
          </a:xfrm>
        </p:spPr>
        <p:txBody>
          <a:bodyPr/>
          <a:lstStyle/>
          <a:p>
            <a:r>
              <a:rPr lang="en-IN" dirty="0">
                <a:latin typeface="Bahnschrift SemiBold Condensed" panose="020B0502040204020203" pitchFamily="34" charset="0"/>
              </a:rPr>
              <a:t>Water Crisis IN UK</a:t>
            </a:r>
          </a:p>
        </p:txBody>
      </p:sp>
      <p:sp>
        <p:nvSpPr>
          <p:cNvPr id="3" name="Content Placeholder 2">
            <a:extLst>
              <a:ext uri="{FF2B5EF4-FFF2-40B4-BE49-F238E27FC236}">
                <a16:creationId xmlns:a16="http://schemas.microsoft.com/office/drawing/2014/main" id="{06326C9A-F5A9-40CD-9459-4FDFA31493FC}"/>
              </a:ext>
            </a:extLst>
          </p:cNvPr>
          <p:cNvSpPr>
            <a:spLocks noGrp="1"/>
          </p:cNvSpPr>
          <p:nvPr>
            <p:ph idx="1"/>
          </p:nvPr>
        </p:nvSpPr>
        <p:spPr>
          <a:xfrm>
            <a:off x="356421" y="1117701"/>
            <a:ext cx="6146954" cy="5410917"/>
          </a:xfrm>
        </p:spPr>
        <p:txBody>
          <a:bodyPr>
            <a:normAutofit fontScale="92500" lnSpcReduction="10000"/>
          </a:bodyPr>
          <a:lstStyle/>
          <a:p>
            <a:r>
              <a:rPr lang="en-US" sz="1600" dirty="0"/>
              <a:t>Many sources of water supplies are already overstretched and, with climate change and a growing population, much of England could see significant supply shortages by the 2050s – particularly in the south-east.</a:t>
            </a:r>
          </a:p>
          <a:p>
            <a:r>
              <a:rPr lang="en-US" sz="1600" dirty="0"/>
              <a:t>In England, almost 9,500bn </a:t>
            </a:r>
            <a:r>
              <a:rPr lang="en-US" sz="1600" dirty="0" err="1"/>
              <a:t>litres</a:t>
            </a:r>
            <a:r>
              <a:rPr lang="en-US" sz="1600" dirty="0"/>
              <a:t> of freshwater were abstracted in 2016, which is enough to cover the whole of Greater London in nearly 6m (20ft) of water, the EA said in a new report.</a:t>
            </a:r>
          </a:p>
          <a:p>
            <a:r>
              <a:rPr lang="en-US" sz="1600" dirty="0"/>
              <a:t>But 3bn </a:t>
            </a:r>
            <a:r>
              <a:rPr lang="en-US" sz="1600" dirty="0" err="1"/>
              <a:t>litres</a:t>
            </a:r>
            <a:r>
              <a:rPr lang="en-US" sz="1600" dirty="0"/>
              <a:t> a day are lost through leaks from pipes – equivalent to the amount of water used by more than 20 million people in an average day.</a:t>
            </a:r>
          </a:p>
          <a:p>
            <a:r>
              <a:rPr lang="en-US" sz="1600" dirty="0"/>
              <a:t>Large amounts of water are also wasted by households, where average use is 140 </a:t>
            </a:r>
            <a:r>
              <a:rPr lang="en-US" sz="1600" dirty="0" err="1"/>
              <a:t>litres</a:t>
            </a:r>
            <a:r>
              <a:rPr lang="en-US" sz="1600" dirty="0"/>
              <a:t> per person a day. In total, a third of water taken from the natural environment is wasted through leaks, treatment losses, and in the home.</a:t>
            </a:r>
          </a:p>
          <a:p>
            <a:r>
              <a:rPr lang="en-US" sz="1600" dirty="0"/>
              <a:t>The amount of water taken out of the environment for households, industry and agriculture was already unsustainable for more than a quarter (28%) of groundwater resources in 2017, and almost a fifth (18%) of surface water such as rivers have also seen unsustainable levels of abstraction.</a:t>
            </a:r>
          </a:p>
          <a:p>
            <a:r>
              <a:rPr lang="en-US" sz="1600" dirty="0"/>
              <a:t>That meant that somewhere between 6% and 15% of rivers were in a poor environmental condition, including more than three-quarters of chalk streams – a unique and globally important habitat.</a:t>
            </a:r>
          </a:p>
          <a:p>
            <a:r>
              <a:rPr lang="en-US" sz="1600" dirty="0"/>
              <a:t>At a national scale, England, Scotland and Wales are projected to be in deficit by 800 million to 3 billion </a:t>
            </a:r>
            <a:r>
              <a:rPr lang="en-US" sz="1600" dirty="0" err="1"/>
              <a:t>litres</a:t>
            </a:r>
            <a:r>
              <a:rPr lang="en-US" sz="1600" dirty="0"/>
              <a:t> per day by 2050 (5–16% of total demand) and by 1.4 billion to 5 billion </a:t>
            </a:r>
            <a:r>
              <a:rPr lang="en-US" sz="1600" dirty="0" err="1"/>
              <a:t>litres</a:t>
            </a:r>
            <a:r>
              <a:rPr lang="en-US" sz="1600" dirty="0"/>
              <a:t> per day by 2080 (8-29% of the total demand).</a:t>
            </a:r>
          </a:p>
          <a:p>
            <a:endParaRPr lang="en-US" sz="1600" dirty="0"/>
          </a:p>
          <a:p>
            <a:endParaRPr lang="en-US" sz="1600" dirty="0"/>
          </a:p>
          <a:p>
            <a:endParaRPr lang="en-US" sz="1600" dirty="0"/>
          </a:p>
          <a:p>
            <a:endParaRPr lang="en-IN" dirty="0"/>
          </a:p>
        </p:txBody>
      </p:sp>
      <p:pic>
        <p:nvPicPr>
          <p:cNvPr id="4" name="Picture 3">
            <a:extLst>
              <a:ext uri="{FF2B5EF4-FFF2-40B4-BE49-F238E27FC236}">
                <a16:creationId xmlns:a16="http://schemas.microsoft.com/office/drawing/2014/main" id="{B6D25A07-4628-4262-91EA-083277AC342A}"/>
              </a:ext>
            </a:extLst>
          </p:cNvPr>
          <p:cNvPicPr>
            <a:picLocks noChangeAspect="1"/>
          </p:cNvPicPr>
          <p:nvPr/>
        </p:nvPicPr>
        <p:blipFill>
          <a:blip r:embed="rId2"/>
          <a:stretch>
            <a:fillRect/>
          </a:stretch>
        </p:blipFill>
        <p:spPr>
          <a:xfrm>
            <a:off x="6503375" y="1250719"/>
            <a:ext cx="5477894" cy="47301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a:extLst>
              <a:ext uri="{FF2B5EF4-FFF2-40B4-BE49-F238E27FC236}">
                <a16:creationId xmlns:a16="http://schemas.microsoft.com/office/drawing/2014/main" id="{0F1A2A4F-86BF-4952-A496-EAF7D1E9BE04}"/>
              </a:ext>
            </a:extLst>
          </p:cNvPr>
          <p:cNvSpPr txBox="1"/>
          <p:nvPr/>
        </p:nvSpPr>
        <p:spPr>
          <a:xfrm>
            <a:off x="8087695" y="6063032"/>
            <a:ext cx="4326194" cy="383458"/>
          </a:xfrm>
          <a:prstGeom prst="rect">
            <a:avLst/>
          </a:prstGeom>
          <a:noFill/>
        </p:spPr>
        <p:txBody>
          <a:bodyPr wrap="square" rtlCol="0">
            <a:spAutoFit/>
          </a:bodyPr>
          <a:lstStyle/>
          <a:p>
            <a:r>
              <a:rPr lang="en-IN" dirty="0">
                <a:latin typeface="Bahnschrift SemiBold Condensed" panose="020B0502040204020203" pitchFamily="34" charset="0"/>
              </a:rPr>
              <a:t>MAP SHOWING WATER SHORTAGES</a:t>
            </a:r>
          </a:p>
        </p:txBody>
      </p:sp>
    </p:spTree>
    <p:extLst>
      <p:ext uri="{BB962C8B-B14F-4D97-AF65-F5344CB8AC3E}">
        <p14:creationId xmlns:p14="http://schemas.microsoft.com/office/powerpoint/2010/main" val="1984457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48F5D9-31E7-43C8-A09C-7D67421085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16" y="1808703"/>
            <a:ext cx="4864603" cy="36144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E7929EE4-8AEA-409C-B040-1CA09AC609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4441" y="1921134"/>
            <a:ext cx="6901305" cy="35019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a:extLst>
              <a:ext uri="{FF2B5EF4-FFF2-40B4-BE49-F238E27FC236}">
                <a16:creationId xmlns:a16="http://schemas.microsoft.com/office/drawing/2014/main" id="{B76DE310-41BE-4A9C-B6F3-685D85D9C5D8}"/>
              </a:ext>
            </a:extLst>
          </p:cNvPr>
          <p:cNvSpPr txBox="1"/>
          <p:nvPr/>
        </p:nvSpPr>
        <p:spPr>
          <a:xfrm>
            <a:off x="2400354" y="110531"/>
            <a:ext cx="8311189" cy="1107996"/>
          </a:xfrm>
          <a:prstGeom prst="rect">
            <a:avLst/>
          </a:prstGeom>
          <a:noFill/>
        </p:spPr>
        <p:txBody>
          <a:bodyPr wrap="square" rtlCol="0">
            <a:spAutoFit/>
          </a:bodyPr>
          <a:lstStyle/>
          <a:p>
            <a:r>
              <a:rPr lang="en-IN" sz="6600" b="1" i="1" dirty="0">
                <a:latin typeface="Bahnschrift Condensed" panose="020B0502040204020203" pitchFamily="34" charset="0"/>
              </a:rPr>
              <a:t>RAINFALL LEVEL DECREASING</a:t>
            </a:r>
          </a:p>
        </p:txBody>
      </p:sp>
      <p:sp>
        <p:nvSpPr>
          <p:cNvPr id="9" name="TextBox 8">
            <a:extLst>
              <a:ext uri="{FF2B5EF4-FFF2-40B4-BE49-F238E27FC236}">
                <a16:creationId xmlns:a16="http://schemas.microsoft.com/office/drawing/2014/main" id="{371E7CCF-3911-4111-88FB-AE071DBE989E}"/>
              </a:ext>
            </a:extLst>
          </p:cNvPr>
          <p:cNvSpPr txBox="1"/>
          <p:nvPr/>
        </p:nvSpPr>
        <p:spPr>
          <a:xfrm>
            <a:off x="10262050" y="1808703"/>
            <a:ext cx="1256044" cy="369332"/>
          </a:xfrm>
          <a:prstGeom prst="rect">
            <a:avLst/>
          </a:prstGeom>
          <a:noFill/>
        </p:spPr>
        <p:txBody>
          <a:bodyPr wrap="square" rtlCol="0">
            <a:spAutoFit/>
          </a:bodyPr>
          <a:lstStyle/>
          <a:p>
            <a:r>
              <a:rPr lang="en-IN" dirty="0"/>
              <a:t>IN 2018</a:t>
            </a:r>
          </a:p>
        </p:txBody>
      </p:sp>
    </p:spTree>
    <p:extLst>
      <p:ext uri="{BB962C8B-B14F-4D97-AF65-F5344CB8AC3E}">
        <p14:creationId xmlns:p14="http://schemas.microsoft.com/office/powerpoint/2010/main" val="5748848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961BB-AB57-4B6E-B768-3EC9C8E1ADB6}"/>
              </a:ext>
            </a:extLst>
          </p:cNvPr>
          <p:cNvSpPr>
            <a:spLocks noGrp="1"/>
          </p:cNvSpPr>
          <p:nvPr>
            <p:ph type="title"/>
          </p:nvPr>
        </p:nvSpPr>
        <p:spPr>
          <a:xfrm>
            <a:off x="442452" y="87081"/>
            <a:ext cx="10515600" cy="1325563"/>
          </a:xfrm>
        </p:spPr>
        <p:txBody>
          <a:bodyPr/>
          <a:lstStyle/>
          <a:p>
            <a:r>
              <a:rPr lang="en-IN" dirty="0">
                <a:latin typeface="Bahnschrift SemiBold SemiConden" panose="020B0502040204020203" pitchFamily="34" charset="0"/>
              </a:rPr>
              <a:t>WHAT IS UK DOING ??</a:t>
            </a:r>
          </a:p>
        </p:txBody>
      </p:sp>
      <p:sp>
        <p:nvSpPr>
          <p:cNvPr id="3" name="Content Placeholder 2">
            <a:extLst>
              <a:ext uri="{FF2B5EF4-FFF2-40B4-BE49-F238E27FC236}">
                <a16:creationId xmlns:a16="http://schemas.microsoft.com/office/drawing/2014/main" id="{8F5B1887-E261-4DF9-A7CD-8820CC426206}"/>
              </a:ext>
            </a:extLst>
          </p:cNvPr>
          <p:cNvSpPr>
            <a:spLocks noGrp="1"/>
          </p:cNvSpPr>
          <p:nvPr>
            <p:ph idx="1"/>
          </p:nvPr>
        </p:nvSpPr>
        <p:spPr>
          <a:xfrm>
            <a:off x="0" y="1253331"/>
            <a:ext cx="6420465" cy="5586414"/>
          </a:xfrm>
        </p:spPr>
        <p:txBody>
          <a:bodyPr>
            <a:normAutofit lnSpcReduction="10000"/>
          </a:bodyPr>
          <a:lstStyle/>
          <a:p>
            <a:r>
              <a:rPr lang="en-US" sz="1800" dirty="0"/>
              <a:t>There are 24 water companies in England and Wales regulated by Ofwat. Companies are responsible for monitoring and controlling the water they supply to their customers. By law, all companies must produce a Water Resource Management Plan to forecast supply and demand in their area and explain how they plan to deliver secure public water supplies for at least the next 25 years.</a:t>
            </a:r>
          </a:p>
          <a:p>
            <a:r>
              <a:rPr lang="en-US" sz="1800" dirty="0"/>
              <a:t>When there is a drought, water companies implement Drought Plans which include a series of actions to ensure water resources are effectively managed. This includes, for example, temporary restrictions on water use (e.g. hosepipes, sprinkler systems, and swimming pools), allowing more water to be taken from rivers, and transferring water from other regions.</a:t>
            </a:r>
          </a:p>
          <a:p>
            <a:r>
              <a:rPr lang="en-US" sz="1800" dirty="0"/>
              <a:t>Reducing water-energy nexus pressures: The coastline of the region stretches for around 1,000 miles making energy efficient desalination a possibility to meet future water demand</a:t>
            </a:r>
          </a:p>
          <a:p>
            <a:endParaRPr lang="en-US" sz="1800" dirty="0"/>
          </a:p>
          <a:p>
            <a:r>
              <a:rPr lang="en-US" sz="1800" dirty="0"/>
              <a:t>Industrial water recycling: Water used in industrial processes can be reclaimed for storage and reuse for the same purpose, for agricultural irrigation, or even domestic purposes (flushing toilets, outdoor taps etc.)</a:t>
            </a:r>
          </a:p>
          <a:p>
            <a:endParaRPr lang="en-US" sz="1800" dirty="0"/>
          </a:p>
          <a:p>
            <a:endParaRPr lang="en-US" sz="1800" dirty="0"/>
          </a:p>
          <a:p>
            <a:endParaRPr lang="en-US" sz="1800" dirty="0"/>
          </a:p>
        </p:txBody>
      </p:sp>
      <p:pic>
        <p:nvPicPr>
          <p:cNvPr id="5" name="Picture 4">
            <a:extLst>
              <a:ext uri="{FF2B5EF4-FFF2-40B4-BE49-F238E27FC236}">
                <a16:creationId xmlns:a16="http://schemas.microsoft.com/office/drawing/2014/main" id="{8F34F48D-7AF4-4C75-9876-7BD10ACFCCF4}"/>
              </a:ext>
            </a:extLst>
          </p:cNvPr>
          <p:cNvPicPr>
            <a:picLocks noChangeAspect="1"/>
          </p:cNvPicPr>
          <p:nvPr/>
        </p:nvPicPr>
        <p:blipFill>
          <a:blip r:embed="rId2"/>
          <a:stretch>
            <a:fillRect/>
          </a:stretch>
        </p:blipFill>
        <p:spPr>
          <a:xfrm>
            <a:off x="6420465" y="1730215"/>
            <a:ext cx="5348750" cy="3874454"/>
          </a:xfrm>
          <a:prstGeom prst="rect">
            <a:avLst/>
          </a:prstGeom>
        </p:spPr>
      </p:pic>
    </p:spTree>
    <p:extLst>
      <p:ext uri="{BB962C8B-B14F-4D97-AF65-F5344CB8AC3E}">
        <p14:creationId xmlns:p14="http://schemas.microsoft.com/office/powerpoint/2010/main" val="1331551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54912F-8798-4E0D-8E6C-26D999C1B170}"/>
              </a:ext>
            </a:extLst>
          </p:cNvPr>
          <p:cNvSpPr>
            <a:spLocks noGrp="1"/>
          </p:cNvSpPr>
          <p:nvPr>
            <p:ph idx="1"/>
          </p:nvPr>
        </p:nvSpPr>
        <p:spPr>
          <a:xfrm>
            <a:off x="435077" y="557263"/>
            <a:ext cx="5474110" cy="6197498"/>
          </a:xfrm>
        </p:spPr>
        <p:txBody>
          <a:bodyPr>
            <a:normAutofit/>
          </a:bodyPr>
          <a:lstStyle/>
          <a:p>
            <a:r>
              <a:rPr lang="en-US" sz="1800" i="1" dirty="0"/>
              <a:t>Uniting flood control and water supply</a:t>
            </a:r>
            <a:r>
              <a:rPr lang="en-US" sz="1800" dirty="0"/>
              <a:t>: There is a possibility of working with drainage authorities and boards to change procedures from pumping away excess water to capturing it for use in the public water supply system</a:t>
            </a:r>
          </a:p>
          <a:p>
            <a:pPr marL="0" indent="0">
              <a:buNone/>
            </a:pPr>
            <a:endParaRPr lang="en-US" sz="1800" dirty="0"/>
          </a:p>
          <a:p>
            <a:r>
              <a:rPr lang="en-US" sz="1800" i="1" dirty="0"/>
              <a:t>Natural infrastructure</a:t>
            </a:r>
            <a:r>
              <a:rPr lang="en-US" sz="1800" dirty="0"/>
              <a:t>: WRE will explore the feasibility of directing excess flood water and overflow from new and existing dams and reservoirs to aquifers for use in times of high demand or drought.</a:t>
            </a:r>
          </a:p>
          <a:p>
            <a:r>
              <a:rPr lang="en-US" sz="1800" dirty="0"/>
              <a:t>Managing demand: WRE will focus on how to effectively engage customers on the need to conserve water, maximizing the potential outcomes of water demand approaches that include water conservation, using grey water, and installation of water-saving equipment</a:t>
            </a:r>
          </a:p>
          <a:p>
            <a:endParaRPr lang="en-US" sz="1800" dirty="0"/>
          </a:p>
          <a:p>
            <a:r>
              <a:rPr lang="en-US" sz="1800" dirty="0"/>
              <a:t>Water trading: WRE is exploring the possibility of developing transfer pipelines to share and transfer surplus water resources between companies and across sectors</a:t>
            </a:r>
          </a:p>
          <a:p>
            <a:endParaRPr lang="en-US" sz="1800" dirty="0"/>
          </a:p>
          <a:p>
            <a:pPr marL="0" indent="0">
              <a:buNone/>
            </a:pPr>
            <a:endParaRPr lang="en-IN" dirty="0"/>
          </a:p>
        </p:txBody>
      </p:sp>
      <p:pic>
        <p:nvPicPr>
          <p:cNvPr id="4" name="Picture 3">
            <a:extLst>
              <a:ext uri="{FF2B5EF4-FFF2-40B4-BE49-F238E27FC236}">
                <a16:creationId xmlns:a16="http://schemas.microsoft.com/office/drawing/2014/main" id="{9DD6BC92-7A1D-4BC6-8089-6A4873ED5A9C}"/>
              </a:ext>
            </a:extLst>
          </p:cNvPr>
          <p:cNvPicPr>
            <a:picLocks noChangeAspect="1"/>
          </p:cNvPicPr>
          <p:nvPr/>
        </p:nvPicPr>
        <p:blipFill>
          <a:blip r:embed="rId2"/>
          <a:stretch>
            <a:fillRect/>
          </a:stretch>
        </p:blipFill>
        <p:spPr>
          <a:xfrm>
            <a:off x="5909187" y="1179871"/>
            <a:ext cx="6164826" cy="4335230"/>
          </a:xfrm>
          <a:prstGeom prst="rect">
            <a:avLst/>
          </a:prstGeom>
        </p:spPr>
      </p:pic>
    </p:spTree>
    <p:extLst>
      <p:ext uri="{BB962C8B-B14F-4D97-AF65-F5344CB8AC3E}">
        <p14:creationId xmlns:p14="http://schemas.microsoft.com/office/powerpoint/2010/main" val="912167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0C6CD-C964-41A3-8A66-0CBA51562043}"/>
              </a:ext>
            </a:extLst>
          </p:cNvPr>
          <p:cNvSpPr>
            <a:spLocks noGrp="1"/>
          </p:cNvSpPr>
          <p:nvPr>
            <p:ph type="title"/>
          </p:nvPr>
        </p:nvSpPr>
        <p:spPr>
          <a:xfrm>
            <a:off x="208936" y="14235"/>
            <a:ext cx="6703142" cy="1325563"/>
          </a:xfrm>
        </p:spPr>
        <p:txBody>
          <a:bodyPr>
            <a:normAutofit/>
          </a:bodyPr>
          <a:lstStyle/>
          <a:p>
            <a:r>
              <a:rPr lang="en-IN" sz="4200" dirty="0">
                <a:latin typeface="Bahnschrift SemiBold SemiConden" panose="020B0502040204020203" pitchFamily="34" charset="0"/>
              </a:rPr>
              <a:t>Water Crisis in Madhya Pradesh</a:t>
            </a:r>
          </a:p>
        </p:txBody>
      </p:sp>
      <p:sp>
        <p:nvSpPr>
          <p:cNvPr id="3" name="Content Placeholder 2">
            <a:extLst>
              <a:ext uri="{FF2B5EF4-FFF2-40B4-BE49-F238E27FC236}">
                <a16:creationId xmlns:a16="http://schemas.microsoft.com/office/drawing/2014/main" id="{B0ADA3EA-B220-4A9E-A890-E7CE660FF295}"/>
              </a:ext>
            </a:extLst>
          </p:cNvPr>
          <p:cNvSpPr>
            <a:spLocks noGrp="1"/>
          </p:cNvSpPr>
          <p:nvPr>
            <p:ph idx="1"/>
          </p:nvPr>
        </p:nvSpPr>
        <p:spPr>
          <a:xfrm>
            <a:off x="178209" y="1179870"/>
            <a:ext cx="6211156" cy="5535562"/>
          </a:xfrm>
        </p:spPr>
        <p:txBody>
          <a:bodyPr>
            <a:normAutofit/>
          </a:bodyPr>
          <a:lstStyle/>
          <a:p>
            <a:r>
              <a:rPr lang="en-US" sz="2000" dirty="0"/>
              <a:t>The people of Madhya Pradesh's Satna district are facing acute water shortage. The villagers here are forced to walk almost three </a:t>
            </a:r>
            <a:r>
              <a:rPr lang="en-US" sz="2000" dirty="0" err="1"/>
              <a:t>kilometres</a:t>
            </a:r>
            <a:r>
              <a:rPr lang="en-US" sz="2000" dirty="0"/>
              <a:t> every day to collect groundwater for their basic needs as severe water crisis continues to make life miserable for people.</a:t>
            </a:r>
          </a:p>
          <a:p>
            <a:r>
              <a:rPr lang="en-US" sz="2000" dirty="0"/>
              <a:t>According to the locals in Satna's </a:t>
            </a:r>
            <a:r>
              <a:rPr lang="en-US" sz="2000" dirty="0" err="1"/>
              <a:t>Ramnagar</a:t>
            </a:r>
            <a:r>
              <a:rPr lang="en-US" sz="2000" dirty="0"/>
              <a:t> </a:t>
            </a:r>
            <a:r>
              <a:rPr lang="en-US" sz="2000" dirty="0" err="1"/>
              <a:t>Khokhla</a:t>
            </a:r>
            <a:r>
              <a:rPr lang="en-US" sz="2000" dirty="0"/>
              <a:t>, </a:t>
            </a:r>
            <a:r>
              <a:rPr lang="en-US" sz="2000" dirty="0" err="1"/>
              <a:t>Tikuri</a:t>
            </a:r>
            <a:r>
              <a:rPr lang="en-US" sz="2000" dirty="0"/>
              <a:t> Tola, </a:t>
            </a:r>
            <a:r>
              <a:rPr lang="en-US" sz="2000" dirty="0" err="1"/>
              <a:t>Padmania</a:t>
            </a:r>
            <a:r>
              <a:rPr lang="en-US" sz="2000" dirty="0"/>
              <a:t> and </a:t>
            </a:r>
            <a:r>
              <a:rPr lang="en-US" sz="2000" dirty="0" err="1"/>
              <a:t>Dabri</a:t>
            </a:r>
            <a:r>
              <a:rPr lang="en-US" sz="2000" dirty="0"/>
              <a:t> villages, many deaths occur every year as a result of this polluted water and only paperwork is provided in the name of water tankers by officials.</a:t>
            </a:r>
          </a:p>
          <a:p>
            <a:endParaRPr lang="en-IN" sz="2000" dirty="0">
              <a:latin typeface="Bahnschrift SemiBold SemiConden" panose="020B0502040204020203" pitchFamily="34" charset="0"/>
            </a:endParaRPr>
          </a:p>
          <a:p>
            <a:r>
              <a:rPr lang="en-IN" sz="2000" dirty="0">
                <a:latin typeface="Bahnschrift SemiBold SemiConden" panose="020B0502040204020203" pitchFamily="34" charset="0"/>
              </a:rPr>
              <a:t>UNBELIEVABLE - </a:t>
            </a:r>
            <a:r>
              <a:rPr lang="en-US" sz="2000" dirty="0"/>
              <a:t>Due to the problem of water scarcity in the Madhya Pradesh's </a:t>
            </a:r>
            <a:r>
              <a:rPr lang="en-US" sz="2000" dirty="0" err="1"/>
              <a:t>Damoh</a:t>
            </a:r>
            <a:r>
              <a:rPr lang="en-US" sz="2000" dirty="0"/>
              <a:t> district, the girls of government hostel have to travel four kilometers daily to use the toilet. The girls of the government hostel travel every day with their school teacher and other maids with buckets to use the toilet.</a:t>
            </a:r>
          </a:p>
          <a:p>
            <a:endParaRPr lang="en-IN" dirty="0"/>
          </a:p>
        </p:txBody>
      </p:sp>
      <p:pic>
        <p:nvPicPr>
          <p:cNvPr id="4" name="Picture 3">
            <a:extLst>
              <a:ext uri="{FF2B5EF4-FFF2-40B4-BE49-F238E27FC236}">
                <a16:creationId xmlns:a16="http://schemas.microsoft.com/office/drawing/2014/main" id="{14E7FF63-D95F-41C0-A1A8-568143E13749}"/>
              </a:ext>
            </a:extLst>
          </p:cNvPr>
          <p:cNvPicPr>
            <a:picLocks noChangeAspect="1"/>
          </p:cNvPicPr>
          <p:nvPr/>
        </p:nvPicPr>
        <p:blipFill>
          <a:blip r:embed="rId2"/>
          <a:stretch>
            <a:fillRect/>
          </a:stretch>
        </p:blipFill>
        <p:spPr>
          <a:xfrm rot="183702">
            <a:off x="6849098" y="837549"/>
            <a:ext cx="4542988" cy="3474050"/>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6FE2BD6E-7D7F-49FE-91B3-B26424D7DD73}"/>
              </a:ext>
            </a:extLst>
          </p:cNvPr>
          <p:cNvPicPr>
            <a:picLocks noChangeAspect="1"/>
          </p:cNvPicPr>
          <p:nvPr/>
        </p:nvPicPr>
        <p:blipFill>
          <a:blip r:embed="rId3"/>
          <a:stretch>
            <a:fillRect/>
          </a:stretch>
        </p:blipFill>
        <p:spPr>
          <a:xfrm rot="404709">
            <a:off x="6229694" y="4359893"/>
            <a:ext cx="2956816" cy="2450804"/>
          </a:xfrm>
          <a:prstGeom prst="rect">
            <a:avLst/>
          </a:prstGeom>
        </p:spPr>
      </p:pic>
      <p:pic>
        <p:nvPicPr>
          <p:cNvPr id="6" name="Picture 5">
            <a:extLst>
              <a:ext uri="{FF2B5EF4-FFF2-40B4-BE49-F238E27FC236}">
                <a16:creationId xmlns:a16="http://schemas.microsoft.com/office/drawing/2014/main" id="{BBEEA7C5-83F6-47E1-8367-A5F5A4CADA68}"/>
              </a:ext>
            </a:extLst>
          </p:cNvPr>
          <p:cNvPicPr>
            <a:picLocks noChangeAspect="1"/>
          </p:cNvPicPr>
          <p:nvPr/>
        </p:nvPicPr>
        <p:blipFill>
          <a:blip r:embed="rId4"/>
          <a:stretch>
            <a:fillRect/>
          </a:stretch>
        </p:blipFill>
        <p:spPr>
          <a:xfrm rot="21317221">
            <a:off x="9095551" y="4399791"/>
            <a:ext cx="2928880" cy="2341842"/>
          </a:xfrm>
          <a:prstGeom prst="rect">
            <a:avLst/>
          </a:prstGeom>
        </p:spPr>
      </p:pic>
    </p:spTree>
    <p:extLst>
      <p:ext uri="{BB962C8B-B14F-4D97-AF65-F5344CB8AC3E}">
        <p14:creationId xmlns:p14="http://schemas.microsoft.com/office/powerpoint/2010/main" val="23469232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25F93-2ACE-4013-B053-3D968B1F299C}"/>
              </a:ext>
            </a:extLst>
          </p:cNvPr>
          <p:cNvSpPr>
            <a:spLocks noGrp="1"/>
          </p:cNvSpPr>
          <p:nvPr>
            <p:ph type="title"/>
          </p:nvPr>
        </p:nvSpPr>
        <p:spPr>
          <a:xfrm>
            <a:off x="474407" y="0"/>
            <a:ext cx="10515600" cy="1325563"/>
          </a:xfrm>
        </p:spPr>
        <p:txBody>
          <a:bodyPr/>
          <a:lstStyle/>
          <a:p>
            <a:r>
              <a:rPr lang="en-IN" dirty="0">
                <a:latin typeface="Bahnschrift SemiBold SemiConden" panose="020B0502040204020203" pitchFamily="34" charset="0"/>
              </a:rPr>
              <a:t>Solution to the Problems </a:t>
            </a:r>
          </a:p>
        </p:txBody>
      </p:sp>
      <p:sp>
        <p:nvSpPr>
          <p:cNvPr id="3" name="Content Placeholder 2">
            <a:extLst>
              <a:ext uri="{FF2B5EF4-FFF2-40B4-BE49-F238E27FC236}">
                <a16:creationId xmlns:a16="http://schemas.microsoft.com/office/drawing/2014/main" id="{5E33460A-9C22-4854-886A-109B061C38C6}"/>
              </a:ext>
            </a:extLst>
          </p:cNvPr>
          <p:cNvSpPr>
            <a:spLocks noGrp="1"/>
          </p:cNvSpPr>
          <p:nvPr>
            <p:ph idx="1"/>
          </p:nvPr>
        </p:nvSpPr>
        <p:spPr>
          <a:xfrm>
            <a:off x="474407" y="1122873"/>
            <a:ext cx="4599038" cy="4818267"/>
          </a:xfrm>
        </p:spPr>
        <p:txBody>
          <a:bodyPr>
            <a:noAutofit/>
          </a:bodyPr>
          <a:lstStyle/>
          <a:p>
            <a:r>
              <a:rPr lang="en-IN" sz="1800" dirty="0"/>
              <a:t>Education: Educating the people of MP , about the situation of water crisis and how water can be effectively used as most of the population consist of uneducated people.</a:t>
            </a:r>
          </a:p>
          <a:p>
            <a:r>
              <a:rPr lang="en-IN" sz="1800" dirty="0"/>
              <a:t> Setting up various organisations and companies which look after the problem of water crisis and find solutions to those problems.</a:t>
            </a:r>
          </a:p>
          <a:p>
            <a:r>
              <a:rPr lang="en-IN" sz="1800" dirty="0"/>
              <a:t>Setting up industrial water recycling plants which would recycle the dirty water.</a:t>
            </a:r>
          </a:p>
          <a:p>
            <a:r>
              <a:rPr lang="en-IN" sz="1800" dirty="0"/>
              <a:t>Forming policies and rules regarding water crisis .</a:t>
            </a:r>
          </a:p>
          <a:p>
            <a:r>
              <a:rPr lang="en-IN" sz="1800" dirty="0"/>
              <a:t>Forming Strategies to overcome drought situations.</a:t>
            </a:r>
          </a:p>
          <a:p>
            <a:r>
              <a:rPr lang="en-US" sz="1800" dirty="0"/>
              <a:t>Recycle wastewater</a:t>
            </a:r>
          </a:p>
          <a:p>
            <a:r>
              <a:rPr lang="en-US" sz="1800" dirty="0"/>
              <a:t> Improve irrigation and agricultural practices</a:t>
            </a:r>
          </a:p>
          <a:p>
            <a:r>
              <a:rPr lang="fr-FR" sz="1800" dirty="0"/>
              <a:t>Develop energy efficient desalination plants</a:t>
            </a:r>
          </a:p>
          <a:p>
            <a:r>
              <a:rPr lang="en-IN" sz="1800" dirty="0"/>
              <a:t>Population growth control</a:t>
            </a:r>
          </a:p>
        </p:txBody>
      </p:sp>
      <p:pic>
        <p:nvPicPr>
          <p:cNvPr id="5" name="Picture 4">
            <a:extLst>
              <a:ext uri="{FF2B5EF4-FFF2-40B4-BE49-F238E27FC236}">
                <a16:creationId xmlns:a16="http://schemas.microsoft.com/office/drawing/2014/main" id="{64550A2D-5E71-4135-90AF-86B05BEECA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40594" y="1270818"/>
            <a:ext cx="6666270" cy="5179799"/>
          </a:xfrm>
          <a:prstGeom prst="rect">
            <a:avLst/>
          </a:prstGeom>
        </p:spPr>
      </p:pic>
    </p:spTree>
    <p:extLst>
      <p:ext uri="{BB962C8B-B14F-4D97-AF65-F5344CB8AC3E}">
        <p14:creationId xmlns:p14="http://schemas.microsoft.com/office/powerpoint/2010/main" val="38332757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1061</Words>
  <Application>Microsoft Office PowerPoint</Application>
  <PresentationFormat>Widescreen</PresentationFormat>
  <Paragraphs>56</Paragraphs>
  <Slides>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Arial</vt:lpstr>
      <vt:lpstr>Arial Black</vt:lpstr>
      <vt:lpstr>Bahnschrift Condensed</vt:lpstr>
      <vt:lpstr>Bahnschrift SemiBold Condensed</vt:lpstr>
      <vt:lpstr>Bahnschrift SemiBold SemiConden</vt:lpstr>
      <vt:lpstr>Calibri</vt:lpstr>
      <vt:lpstr>Calibri Light</vt:lpstr>
      <vt:lpstr>Office Theme</vt:lpstr>
      <vt:lpstr>PowerPoint Presentation</vt:lpstr>
      <vt:lpstr>The Composition of the Planet’s Water </vt:lpstr>
      <vt:lpstr>WATER SCARCITY</vt:lpstr>
      <vt:lpstr>Water Crisis IN UK</vt:lpstr>
      <vt:lpstr>PowerPoint Presentation</vt:lpstr>
      <vt:lpstr>WHAT IS UK DOING ??</vt:lpstr>
      <vt:lpstr>PowerPoint Presentation</vt:lpstr>
      <vt:lpstr>Water Crisis in Madhya Pradesh</vt:lpstr>
      <vt:lpstr>Solution to the Problems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INTRODUCING WATER</dc:title>
  <dc:creator>Atul Thard</dc:creator>
  <cp:lastModifiedBy>vandita chindalia</cp:lastModifiedBy>
  <cp:revision>19</cp:revision>
  <dcterms:created xsi:type="dcterms:W3CDTF">2019-02-19T16:39:30Z</dcterms:created>
  <dcterms:modified xsi:type="dcterms:W3CDTF">2019-02-20T11:57:55Z</dcterms:modified>
</cp:coreProperties>
</file>